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906000" cy="6858000" type="A4"/>
  <p:notesSz cx="6858000" cy="994568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1++SLg7NZOysYlSrbXyIx+SLA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0B9E2F-3190-457F-8BB1-F74C69062429}">
  <a:tblStyle styleId="{4D0B9E2F-3190-457F-8BB1-F74C6906242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04888" y="1243013"/>
            <a:ext cx="484822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1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3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/>
          <p:nvPr/>
        </p:nvSpPr>
        <p:spPr>
          <a:xfrm>
            <a:off x="2658100" y="6097175"/>
            <a:ext cx="52707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b="1" i="0" u="none" strike="noStrike" cap="none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Fresh Bread </a:t>
            </a:r>
            <a:r>
              <a:rPr lang="en-GB" sz="1200" b="1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&amp;</a:t>
            </a:r>
            <a:r>
              <a:rPr lang="en-GB" sz="1200" b="1" i="0" u="none" strike="noStrike" cap="none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 Salad is available daily with a choice of Yoghurt, Jelly or Fruit instead of dessert</a:t>
            </a:r>
            <a:endParaRPr sz="1200" b="1" i="0" u="none" strike="noStrike" cap="none">
              <a:solidFill>
                <a:srgbClr val="4635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1" i="0" u="none" strike="noStrike" cap="none">
              <a:solidFill>
                <a:srgbClr val="46352C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2731175" y="1852875"/>
            <a:ext cx="125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"/>
          <p:cNvPicPr preferRelativeResize="0"/>
          <p:nvPr/>
        </p:nvPicPr>
        <p:blipFill rotWithShape="1">
          <a:blip r:embed="rId4">
            <a:alphaModFix/>
          </a:blip>
          <a:srcRect t="4880" b="4881"/>
          <a:stretch/>
        </p:blipFill>
        <p:spPr>
          <a:xfrm>
            <a:off x="4124563" y="1909737"/>
            <a:ext cx="1251302" cy="43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"/>
          <p:cNvPicPr preferRelativeResize="0"/>
          <p:nvPr/>
        </p:nvPicPr>
        <p:blipFill rotWithShape="1">
          <a:blip r:embed="rId5">
            <a:alphaModFix/>
          </a:blip>
          <a:srcRect t="14648" b="14655"/>
          <a:stretch/>
        </p:blipFill>
        <p:spPr>
          <a:xfrm>
            <a:off x="5517950" y="1872525"/>
            <a:ext cx="1251302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"/>
          <p:cNvPicPr preferRelativeResize="0"/>
          <p:nvPr/>
        </p:nvPicPr>
        <p:blipFill rotWithShape="1">
          <a:blip r:embed="rId6">
            <a:alphaModFix/>
          </a:blip>
          <a:srcRect t="3051" b="3048"/>
          <a:stretch/>
        </p:blipFill>
        <p:spPr>
          <a:xfrm>
            <a:off x="8377850" y="1872525"/>
            <a:ext cx="1251302" cy="56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94913" y="1872525"/>
            <a:ext cx="1287547" cy="56392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88975" y="6032825"/>
            <a:ext cx="2542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WEEK COMMENCING: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03/11, 24/11, 15/12, 19/01, 09/02, 09/03</a:t>
            </a:r>
            <a:endParaRPr sz="13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9775" y="1872525"/>
            <a:ext cx="1287547" cy="5639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7" name="Google Shape;87;p1"/>
          <p:cNvGraphicFramePr/>
          <p:nvPr/>
        </p:nvGraphicFramePr>
        <p:xfrm>
          <a:off x="2612380" y="2624588"/>
          <a:ext cx="6971000" cy="3708320"/>
        </p:xfrm>
        <a:graphic>
          <a:graphicData uri="http://schemas.openxmlformats.org/drawingml/2006/table">
            <a:tbl>
              <a:tblPr>
                <a:noFill/>
                <a:tableStyleId>{4D0B9E2F-3190-457F-8BB1-F74C69062429}</a:tableStyleId>
              </a:tblPr>
              <a:tblGrid>
                <a:gridCol w="139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1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Beef Burgers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Vegetarian Supreme Pizza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Chicken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Mexican Beef </a:t>
                      </a:r>
                      <a:endParaRPr sz="11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Chilli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Fish Fingers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Homemade </a:t>
                      </a:r>
                      <a:r>
                        <a:rPr lang="en-GB" sz="11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Vegetarian </a:t>
                      </a: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Cheeseburger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Margherita Pizza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Mac N Cheese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 Bean &amp; Lentil Chilli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Cheesy Bean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Wrap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 </a:t>
                      </a: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Homemade Burger (No Bun)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-GB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</a:t>
                      </a: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Cheese &amp; Tomato Pizza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 Roast Chicken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Gravy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-GB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</a:t>
                      </a: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Veggie  Bolognese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-GB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</a:t>
                      </a: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Cheesy Bean Wrap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Herby Potatoes </a:t>
                      </a: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G</a:t>
                      </a: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reen Salad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Wedges </a:t>
                      </a: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Sweetcorn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Roasties </a:t>
                      </a: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Broccoli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Rice </a:t>
                      </a: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Carrots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 </a:t>
                      </a: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Beans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Tomato Pasta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Tomato Pasta</a:t>
                      </a:r>
                      <a:endParaRPr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Tomato Pasta</a:t>
                      </a:r>
                      <a:endParaRPr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Tomato Pasta</a:t>
                      </a:r>
                      <a:endParaRPr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Tomato Pasta</a:t>
                      </a:r>
                      <a:endParaRPr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85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 with choice of topping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5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Freshly made sandwiches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salad are also available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Cherry Crumble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Jam Sponge </a:t>
                      </a:r>
                      <a:r>
                        <a:rPr lang="en-GB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Custard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Brownie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Banana Flapjack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Oaty Biscuit 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8" name="Google Shape;88;p1"/>
          <p:cNvSpPr txBox="1"/>
          <p:nvPr/>
        </p:nvSpPr>
        <p:spPr>
          <a:xfrm>
            <a:off x="1523650" y="3088650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lang="en-GB" sz="1000" b="1" i="0" u="none" strike="noStrike" cap="none">
                <a:solidFill>
                  <a:srgbClr val="2A616A"/>
                </a:solidFill>
                <a:latin typeface="Open Sans"/>
                <a:ea typeface="Open Sans"/>
                <a:cs typeface="Open Sans"/>
                <a:sym typeface="Open Sans"/>
              </a:rPr>
              <a:t>egetarian</a:t>
            </a:r>
            <a:endParaRPr sz="1000" b="1" i="0" u="none" strike="noStrike" cap="none">
              <a:solidFill>
                <a:srgbClr val="2A61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506925" y="3520275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Allergy Free</a:t>
            </a:r>
            <a:endParaRPr sz="1000" b="1" i="0" u="none" strike="noStrike" cap="none">
              <a:solidFill>
                <a:srgbClr val="275A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523650" y="3951900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Sides</a:t>
            </a:r>
            <a:endParaRPr sz="1000" b="1" i="0" u="none" strike="noStrike" cap="none">
              <a:solidFill>
                <a:srgbClr val="275A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523650" y="2596775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Main</a:t>
            </a:r>
            <a:endParaRPr sz="1000" b="1" i="0" u="none" strike="noStrike" cap="none">
              <a:solidFill>
                <a:srgbClr val="2A61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t="118" b="118"/>
          <a:stretch/>
        </p:blipFill>
        <p:spPr>
          <a:xfrm>
            <a:off x="2694950" y="1868775"/>
            <a:ext cx="1251302" cy="43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t="4880" b="4881"/>
          <a:stretch/>
        </p:blipFill>
        <p:spPr>
          <a:xfrm>
            <a:off x="4106438" y="1858850"/>
            <a:ext cx="1251302" cy="43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 t="14648" b="14655"/>
          <a:stretch/>
        </p:blipFill>
        <p:spPr>
          <a:xfrm>
            <a:off x="5517950" y="1852875"/>
            <a:ext cx="1251302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 t="3051" b="3048"/>
          <a:stretch/>
        </p:blipFill>
        <p:spPr>
          <a:xfrm>
            <a:off x="8377850" y="1796325"/>
            <a:ext cx="1251302" cy="56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29450" y="1806250"/>
            <a:ext cx="1287547" cy="563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193375" y="6015450"/>
            <a:ext cx="2653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WEEK COMMENCING: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10/11, 01/12, 05/01, 26/01, 23/02, 16/03</a:t>
            </a:r>
            <a:endParaRPr sz="13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658100" y="6097175"/>
            <a:ext cx="52707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b="1" i="0" u="none" strike="noStrike" cap="none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Fresh Bread </a:t>
            </a:r>
            <a:r>
              <a:rPr lang="en-GB" sz="1200" b="1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&amp; </a:t>
            </a:r>
            <a:r>
              <a:rPr lang="en-GB" sz="1200" b="1" i="0" u="none" strike="noStrike" cap="none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Salad is available daily with a choice of Yoghurt, Jelly or Fruit instead of dessert</a:t>
            </a:r>
            <a:endParaRPr sz="1200" b="1" i="0" u="none" strike="noStrike" cap="none">
              <a:solidFill>
                <a:srgbClr val="4635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1" i="0" u="none" strike="noStrike" cap="none">
              <a:solidFill>
                <a:srgbClr val="46352C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523650" y="3088650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lang="en-GB" sz="1000" b="1" i="0" u="none" strike="noStrike" cap="none">
                <a:solidFill>
                  <a:srgbClr val="2A616A"/>
                </a:solidFill>
                <a:latin typeface="Open Sans"/>
                <a:ea typeface="Open Sans"/>
                <a:cs typeface="Open Sans"/>
                <a:sym typeface="Open Sans"/>
              </a:rPr>
              <a:t>egetarian</a:t>
            </a:r>
            <a:endParaRPr sz="1000" b="1" i="0" u="none" strike="noStrike" cap="none">
              <a:solidFill>
                <a:srgbClr val="2A61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523650" y="3520275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Allergy Free</a:t>
            </a:r>
            <a:endParaRPr sz="1000" b="1" i="0" u="none" strike="noStrike" cap="none">
              <a:solidFill>
                <a:srgbClr val="275A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523650" y="3951900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Sides</a:t>
            </a:r>
            <a:endParaRPr sz="1000" b="1" i="0" u="none" strike="noStrike" cap="none">
              <a:solidFill>
                <a:srgbClr val="275A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07" name="Google Shape;107;p2"/>
          <p:cNvGraphicFramePr/>
          <p:nvPr/>
        </p:nvGraphicFramePr>
        <p:xfrm>
          <a:off x="2658100" y="2540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{4D0B9E2F-3190-457F-8BB1-F74C69062429}</a:tableStyleId>
              </a:tblPr>
              <a:tblGrid>
                <a:gridCol w="139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Day Brunch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Italian Chicken Meatballs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Beef &amp; Onion Shortcrust Pie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Chicken Shawarma Pitta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Battered Fish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Day </a:t>
                      </a:r>
                      <a:r>
                        <a:rPr lang="en-GB" sz="11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Vegetarian </a:t>
                      </a: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Brunch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Mac N Cheese</a:t>
                      </a:r>
                      <a:endParaRPr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Roasted Vegetable Hotpot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Falafel Pitta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Margherita Pizza</a:t>
                      </a:r>
                      <a:endParaRPr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 All Day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Brunch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-GB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</a:t>
                      </a: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Chicken Meatballs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 Savoury Mince With Carrots (No Lentils)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-GB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 </a:t>
                      </a: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Chicken Wrap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-GB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</a:t>
                      </a: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Cheese &amp; Tomato Pizza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Rosti </a:t>
                      </a: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Beans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Pasta </a:t>
                      </a: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Broccoli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Roasties, Cabbage </a:t>
                      </a: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Gravy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Wedges </a:t>
                      </a: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Carrots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 </a:t>
                      </a: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Peas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Tomato Pasta</a:t>
                      </a:r>
                      <a:endParaRPr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Tomato Pasta</a:t>
                      </a:r>
                      <a:endParaRPr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Tomato Pasta</a:t>
                      </a:r>
                      <a:endParaRPr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Tomato Pasta</a:t>
                      </a:r>
                      <a:endParaRPr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Tomato Pasta</a:t>
                      </a:r>
                      <a:endParaRPr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85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 with choice of topping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5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Freshly made sandwiches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salad are also available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Jammy Crumble Bar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 Fruit Salad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Sponge </a:t>
                      </a:r>
                      <a:r>
                        <a:rPr lang="en-GB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Custard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Shortbread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Cookie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8" name="Google Shape;108;p2"/>
          <p:cNvSpPr txBox="1"/>
          <p:nvPr/>
        </p:nvSpPr>
        <p:spPr>
          <a:xfrm>
            <a:off x="1523650" y="2596775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Main</a:t>
            </a:r>
            <a:endParaRPr sz="1000" b="1" i="0" u="none" strike="noStrike" cap="none">
              <a:solidFill>
                <a:srgbClr val="2A61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 t="4880" b="4881"/>
          <a:stretch/>
        </p:blipFill>
        <p:spPr>
          <a:xfrm>
            <a:off x="4106438" y="1833538"/>
            <a:ext cx="1251302" cy="43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 t="14648" b="14655"/>
          <a:stretch/>
        </p:blipFill>
        <p:spPr>
          <a:xfrm>
            <a:off x="5517950" y="1852875"/>
            <a:ext cx="1251302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6">
            <a:alphaModFix/>
          </a:blip>
          <a:srcRect t="3051" b="3048"/>
          <a:stretch/>
        </p:blipFill>
        <p:spPr>
          <a:xfrm>
            <a:off x="8377850" y="1796325"/>
            <a:ext cx="1251302" cy="56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9775" y="1806250"/>
            <a:ext cx="1287547" cy="56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8">
            <a:alphaModFix/>
          </a:blip>
          <a:srcRect t="118" b="118"/>
          <a:stretch/>
        </p:blipFill>
        <p:spPr>
          <a:xfrm>
            <a:off x="2694950" y="1868775"/>
            <a:ext cx="1251302" cy="43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 txBox="1"/>
          <p:nvPr/>
        </p:nvSpPr>
        <p:spPr>
          <a:xfrm>
            <a:off x="256900" y="5999075"/>
            <a:ext cx="2494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WEEK COMMENCING: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17/11, 08/12, 12/01, 02/02, 02/03, 23/03</a:t>
            </a:r>
            <a:endParaRPr sz="13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2658100" y="6097175"/>
            <a:ext cx="52707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b="1" i="0" u="none" strike="noStrike" cap="none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Fresh Bread </a:t>
            </a:r>
            <a:r>
              <a:rPr lang="en-GB" sz="1200" b="1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&amp; </a:t>
            </a:r>
            <a:r>
              <a:rPr lang="en-GB" sz="1200" b="1" i="0" u="none" strike="noStrike" cap="none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Salad is available daily with a choice of Yoghurt, Jelly or Fruit instead of dessert</a:t>
            </a:r>
            <a:endParaRPr sz="1200" b="1" i="0" u="none" strike="noStrike" cap="none">
              <a:solidFill>
                <a:srgbClr val="4635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1" i="0" u="none" strike="noStrike" cap="none">
              <a:solidFill>
                <a:srgbClr val="46352C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1523650" y="3088650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lang="en-GB" sz="1000" b="1" i="0" u="none" strike="noStrike" cap="none">
                <a:solidFill>
                  <a:srgbClr val="2A616A"/>
                </a:solidFill>
                <a:latin typeface="Open Sans"/>
                <a:ea typeface="Open Sans"/>
                <a:cs typeface="Open Sans"/>
                <a:sym typeface="Open Sans"/>
              </a:rPr>
              <a:t>egetarian</a:t>
            </a:r>
            <a:endParaRPr sz="1000" b="1" i="0" u="none" strike="noStrike" cap="none">
              <a:solidFill>
                <a:srgbClr val="2A61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1506925" y="3520275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Allergy Free</a:t>
            </a:r>
            <a:endParaRPr sz="1000" b="1" i="0" u="none" strike="noStrike" cap="none">
              <a:solidFill>
                <a:srgbClr val="275A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1523650" y="3951900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Sides</a:t>
            </a:r>
            <a:endParaRPr sz="1000" b="1" i="0" u="none" strike="noStrike" cap="none">
              <a:solidFill>
                <a:srgbClr val="275A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24" name="Google Shape;124;p3"/>
          <p:cNvGraphicFramePr/>
          <p:nvPr/>
        </p:nvGraphicFramePr>
        <p:xfrm>
          <a:off x="2658100" y="2392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{4D0B9E2F-3190-457F-8BB1-F74C69062429}</a:tableStyleId>
              </a:tblPr>
              <a:tblGrid>
                <a:gridCol w="139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BBQ Chicken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Pasta Bolognese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Sausages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Butter Chicken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Fish Fingers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Cauliflower Cheese Bake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Vegetarian </a:t>
                      </a: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Bolognese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Vegetarian </a:t>
                      </a: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Sausages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Potato &amp; Vegetable  Curry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Vegetable 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Fingers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 </a:t>
                      </a: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BBQ Chicken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-GB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</a:t>
                      </a: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Beef Bolognese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 Roast Chicken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Gravy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 "Butter" Chicken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-GB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</a:t>
                      </a: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Cheese &amp; Tomato Pizza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Roasties </a:t>
                      </a:r>
                      <a:r>
                        <a:rPr lang="en-GB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lang="en-GB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Sweetcorn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Garlic Slice </a:t>
                      </a:r>
                      <a:r>
                        <a:rPr lang="en-GB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lang="en-GB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Green Salad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Mash, Peas </a:t>
                      </a:r>
                      <a:r>
                        <a:rPr lang="en-GB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</a:t>
                      </a:r>
                      <a:r>
                        <a:rPr lang="en-GB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Gravy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Rice </a:t>
                      </a:r>
                      <a:r>
                        <a:rPr lang="en-GB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lang="en-GB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Cauliflower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 </a:t>
                      </a:r>
                      <a:r>
                        <a:rPr lang="en-GB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lang="en-GB" sz="12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Beans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Tomato Pasta</a:t>
                      </a:r>
                      <a:endParaRPr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Tomato Pasta</a:t>
                      </a:r>
                      <a:endParaRPr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Tomato Pasta</a:t>
                      </a:r>
                      <a:endParaRPr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Tomato Pasta</a:t>
                      </a:r>
                      <a:endParaRPr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Tomato Pasta</a:t>
                      </a:r>
                      <a:endParaRPr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85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 with choice of topping</a:t>
                      </a:r>
                      <a:endParaRPr sz="12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5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Freshly made sandwiches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</a:t>
                      </a: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salad are also available</a:t>
                      </a:r>
                      <a:endParaRPr sz="12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Apple Flapjack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Peach Upside Down Cake </a:t>
                      </a:r>
                      <a:r>
                        <a:rPr lang="en-GB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lang="en-GB" sz="11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Custard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Banana Mousse</a:t>
                      </a:r>
                      <a:endParaRPr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Lemon Cheesecake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Ginger Cookie 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5" name="Google Shape;125;p3"/>
          <p:cNvSpPr txBox="1"/>
          <p:nvPr/>
        </p:nvSpPr>
        <p:spPr>
          <a:xfrm>
            <a:off x="1523650" y="2596775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Main</a:t>
            </a:r>
            <a:endParaRPr sz="1000" b="1" i="0" u="none" strike="noStrike" cap="none">
              <a:solidFill>
                <a:srgbClr val="2A61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A4 Paper (210x297 mm)</PresentationFormat>
  <Paragraphs>126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ABloor</dc:creator>
  <cp:lastModifiedBy>BLOOR, Amy</cp:lastModifiedBy>
  <cp:revision>1</cp:revision>
  <dcterms:modified xsi:type="dcterms:W3CDTF">2025-10-20T10:50:44Z</dcterms:modified>
</cp:coreProperties>
</file>